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91" r:id="rId4"/>
    <p:sldId id="292" r:id="rId5"/>
    <p:sldId id="272" r:id="rId6"/>
    <p:sldId id="293" r:id="rId7"/>
    <p:sldId id="294" r:id="rId8"/>
    <p:sldId id="295" r:id="rId9"/>
    <p:sldId id="296" r:id="rId10"/>
    <p:sldId id="288" r:id="rId11"/>
    <p:sldId id="289" r:id="rId12"/>
    <p:sldId id="290" r:id="rId13"/>
    <p:sldId id="275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8" r:id="rId23"/>
    <p:sldId id="269" r:id="rId24"/>
    <p:sldId id="270" r:id="rId25"/>
    <p:sldId id="271" r:id="rId26"/>
    <p:sldId id="273" r:id="rId27"/>
    <p:sldId id="274" r:id="rId28"/>
    <p:sldId id="276" r:id="rId29"/>
    <p:sldId id="280" r:id="rId30"/>
    <p:sldId id="285" r:id="rId31"/>
    <p:sldId id="286" r:id="rId32"/>
    <p:sldId id="277" r:id="rId33"/>
    <p:sldId id="281" r:id="rId34"/>
    <p:sldId id="2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5" y="5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39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2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03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95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3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4D1F9-4C4D-4AAF-8167-9CD13790B8B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7C675-FF9F-430C-AB52-E27F762AFD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8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technology-37775605" TargetMode="External"/><Relationship Id="rId2" Type="http://schemas.openxmlformats.org/officeDocument/2006/relationships/hyperlink" Target="https://www.ted.com/talks/neil_harbisson_i_listen_to_colo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api.example.com/resources/user/1036721?name=someth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squitto.org/" TargetMode="External"/><Relationship Id="rId2" Type="http://schemas.openxmlformats.org/officeDocument/2006/relationships/hyperlink" Target="https://www.digitalocea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ssel.io/modu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310489"/>
            <a:ext cx="12192000" cy="7207180"/>
            <a:chOff x="0" y="-310489"/>
            <a:chExt cx="12192000" cy="7207180"/>
          </a:xfrm>
        </p:grpSpPr>
        <p:pic>
          <p:nvPicPr>
            <p:cNvPr id="1048" name="Picture 24" descr="Image result for circuit boar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9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rduino: A Brief Histo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6608" cy="236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tess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08" y="0"/>
              <a:ext cx="3561567" cy="357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arduin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358" y="4279892"/>
              <a:ext cx="1224349" cy="97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electric i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66114"/>
              <a:ext cx="4320108" cy="2891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Image result for raspberry pi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329" y="4301238"/>
              <a:ext cx="964651" cy="96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electric i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717" y="4279891"/>
              <a:ext cx="1658267" cy="976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tessel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08" y="3560764"/>
              <a:ext cx="3702371" cy="74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spark core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3758"/>
            <a:stretch/>
          </p:blipFill>
          <p:spPr bwMode="auto">
            <a:xfrm>
              <a:off x="7881257" y="-310489"/>
              <a:ext cx="4310325" cy="24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raspberry pi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0" t="1" r="7264" b="672"/>
            <a:stretch/>
          </p:blipFill>
          <p:spPr bwMode="auto">
            <a:xfrm>
              <a:off x="7881256" y="2142085"/>
              <a:ext cx="4310743" cy="312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07284"/>
            <a:ext cx="12191582" cy="2387600"/>
          </a:xfrm>
        </p:spPr>
        <p:txBody>
          <a:bodyPr>
            <a:normAutofit/>
          </a:bodyPr>
          <a:lstStyle/>
          <a:p>
            <a:r>
              <a:rPr lang="en-US" sz="9600" b="1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767368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https://www.ted.com/talks/neil_harbisson_i_listen_to_color</a:t>
            </a:r>
            <a:endParaRPr lang="en-US" dirty="0"/>
          </a:p>
          <a:p>
            <a:r>
              <a:rPr lang="en-US" dirty="0">
                <a:hlinkClick r:id="rId3"/>
              </a:rPr>
              <a:t>http://www.bbc.com/news/technology-37775605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48325" cy="1349375"/>
          </a:xfrm>
        </p:spPr>
        <p:txBody>
          <a:bodyPr/>
          <a:lstStyle/>
          <a:p>
            <a:r>
              <a:rPr lang="en-US" dirty="0"/>
              <a:t>Case Study: The Blue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7200" cy="2047875"/>
          </a:xfrm>
        </p:spPr>
        <p:txBody>
          <a:bodyPr/>
          <a:lstStyle/>
          <a:p>
            <a:r>
              <a:rPr lang="en-US" dirty="0"/>
              <a:t>1 Button. 1 Electric Imp</a:t>
            </a:r>
          </a:p>
          <a:p>
            <a:r>
              <a:rPr lang="en-US" dirty="0"/>
              <a:t>Uses: Various</a:t>
            </a:r>
          </a:p>
        </p:txBody>
      </p:sp>
      <p:pic>
        <p:nvPicPr>
          <p:cNvPr id="16386" name="Picture 2" descr="http://codenamefish.co.uk/images/photos/283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50850" r="11881" b="30879"/>
          <a:stretch/>
        </p:blipFill>
        <p:spPr bwMode="auto">
          <a:xfrm>
            <a:off x="2257898" y="3422650"/>
            <a:ext cx="2697803" cy="2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875" t="14891" r="29750" b="5259"/>
          <a:stretch/>
        </p:blipFill>
        <p:spPr>
          <a:xfrm>
            <a:off x="6486525" y="0"/>
            <a:ext cx="569595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4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Cards Against Humanity Printer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Electric Imp for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Thermal Printer – Receipt printer</a:t>
            </a:r>
          </a:p>
          <a:p>
            <a:r>
              <a:rPr lang="en-US" dirty="0"/>
              <a:t>Prints random cards from </a:t>
            </a:r>
            <a:r>
              <a:rPr lang="en-US" dirty="0" err="1"/>
              <a:t>reddit</a:t>
            </a:r>
            <a:endParaRPr lang="en-US" dirty="0"/>
          </a:p>
        </p:txBody>
      </p:sp>
      <p:pic>
        <p:nvPicPr>
          <p:cNvPr id="18434" name="Picture 2" descr="https://lh3.googleusercontent.com/EZQLlLpN0xhDILem7Q65RbkxcviloAfYOQM6uvh4f0sGCKLITz-1uNeY65dbsNsR5GCbpKRs6aWoQxtzWKrZNJzwM-v-jz8_FJM6KE2guhzXtFtWs_ZhSDEri3tsIrek-4MT8C1deTBkfmPSEOIDGumxm6iLSKKZ4is-t32T5jixBs4HIHNFR0p73cFMu2ZfsE_hDBzEuCg6xTz7B9CG6I6r1lDrXC1dFMJhwNwFhJ7tAuuyuUWj8JeO-_dt5Bzhk1jgPauJ2DY-IA-fDlSJDJgcbScLFsJoHzlNrZFBBdkQjyVlt7cIZvfT4ZbO7eNNrwjkIs-RR2-PwmPzjtBWQ6sr11K08Jl8poY611FLKLtSxIbodVZvfgs5bNUcSHPLAWKIH2lFhVbDYRbcdyB576uSpYa0KSDNtL9sAvizi7fmTkny7wsdiLepK06WproJsBQL8GN80DfM7P29vxlFlZbGkmvNcbrEJ-XljFZJKjHnySMcLpdedv5H9pDCawfWpIEWodu3i0G1XwfF8fT-FZPERNgJXT9wJ-NvdEPyWFnFsLW6RWFahiFX0qlcNabX0lqY8j7URasCzc6aU9PXAQEJuq-m6wTtxFK9spSuFmxyJJYC=w1021-h834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552" y="2044700"/>
            <a:ext cx="455544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00" t="9333" r="34751" b="444"/>
          <a:stretch/>
        </p:blipFill>
        <p:spPr>
          <a:xfrm>
            <a:off x="1550932" y="3409950"/>
            <a:ext cx="3954517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3864" y="4725084"/>
            <a:ext cx="23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 SAFE FOR WORK</a:t>
            </a:r>
          </a:p>
          <a:p>
            <a:r>
              <a:rPr lang="en-US" dirty="0"/>
              <a:t>Reddit.com/r/</a:t>
            </a:r>
            <a:r>
              <a:rPr lang="en-US" dirty="0" err="1"/>
              <a:t>cahideas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9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Toolpass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72653" cy="2942590"/>
          </a:xfrm>
        </p:spPr>
        <p:txBody>
          <a:bodyPr/>
          <a:lstStyle/>
          <a:p>
            <a:r>
              <a:rPr lang="en-US" dirty="0"/>
              <a:t>System to manage access to our laser cutter</a:t>
            </a:r>
          </a:p>
          <a:p>
            <a:r>
              <a:rPr lang="en-US" dirty="0"/>
              <a:t>Users log in using their Charlie Card</a:t>
            </a:r>
          </a:p>
          <a:p>
            <a:r>
              <a:rPr lang="en-US" dirty="0"/>
              <a:t>Logs member usage for billing</a:t>
            </a:r>
          </a:p>
          <a:p>
            <a:r>
              <a:rPr lang="en-US" dirty="0"/>
              <a:t>Reports activity on slack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815576" y="4948058"/>
            <a:ext cx="2714247" cy="1460500"/>
            <a:chOff x="2467353" y="3429000"/>
            <a:chExt cx="2714247" cy="1460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412" t="27115" r="40696" b="62467"/>
            <a:stretch/>
          </p:blipFill>
          <p:spPr>
            <a:xfrm>
              <a:off x="2467353" y="3873500"/>
              <a:ext cx="2714247" cy="889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12555" y="3504168"/>
              <a:ext cx="1623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Slack Messages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578100" y="3429000"/>
              <a:ext cx="2349500" cy="14605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0100" y="4578726"/>
            <a:ext cx="6764135" cy="1522850"/>
            <a:chOff x="1391920" y="4146926"/>
            <a:chExt cx="6764135" cy="1522850"/>
          </a:xfrm>
        </p:grpSpPr>
        <p:sp>
          <p:nvSpPr>
            <p:cNvPr id="10" name="Rectangle 9"/>
            <p:cNvSpPr/>
            <p:nvPr/>
          </p:nvSpPr>
          <p:spPr>
            <a:xfrm>
              <a:off x="1391920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Server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2100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Toolpass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35255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Laser Cutter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422900" y="4517231"/>
              <a:ext cx="139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422900" y="5003800"/>
              <a:ext cx="1412355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438255" y="4147899"/>
              <a:ext cx="1443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Switch on/off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39331" y="4991417"/>
              <a:ext cx="1204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Laser Fired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712720" y="5010150"/>
              <a:ext cx="1412355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705100" y="4508182"/>
              <a:ext cx="139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20570" y="5023445"/>
              <a:ext cx="138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Charlie Card,</a:t>
              </a:r>
            </a:p>
            <a:p>
              <a:r>
                <a:rPr lang="en-US" dirty="0"/>
                <a:t>Laser usage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5131" y="4146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</a:t>
              </a:r>
              <a:r>
                <a:rPr lang="en-US" dirty="0" err="1"/>
                <a:t>auth</a:t>
              </a:r>
              <a:endParaRPr lang="en-US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22656"/>
          <a:stretch/>
        </p:blipFill>
        <p:spPr>
          <a:xfrm>
            <a:off x="8323965" y="387571"/>
            <a:ext cx="3554215" cy="4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2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devices communicate?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2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data bit by bit</a:t>
            </a:r>
          </a:p>
          <a:p>
            <a:r>
              <a:rPr lang="en-US" dirty="0"/>
              <a:t>Format and transfer rate must be agreed at both ends</a:t>
            </a:r>
          </a:p>
        </p:txBody>
      </p:sp>
      <p:pic>
        <p:nvPicPr>
          <p:cNvPr id="1026" name="Picture 2" descr="Serial comms - sending one by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578224"/>
            <a:ext cx="7620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55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67" t="10000" r="1750" b="6444"/>
          <a:stretch/>
        </p:blipFill>
        <p:spPr>
          <a:xfrm>
            <a:off x="863600" y="1589547"/>
            <a:ext cx="10490200" cy="52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4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RESTful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“request” is sent to a server via URL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http://api.example.com/resources/user/1036721?name=something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Response is usually text in HTML, XML, or JSON</a:t>
            </a:r>
          </a:p>
          <a:p>
            <a:r>
              <a:rPr lang="en-US" dirty="0"/>
              <a:t>Great if your asking for something</a:t>
            </a:r>
          </a:p>
          <a:p>
            <a:pPr lvl="1"/>
            <a:r>
              <a:rPr lang="en-US" dirty="0"/>
              <a:t>What about “push”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. Server wants to tell device to do something</a:t>
            </a:r>
          </a:p>
        </p:txBody>
      </p:sp>
      <p:sp>
        <p:nvSpPr>
          <p:cNvPr id="4" name="Left Brace 3"/>
          <p:cNvSpPr/>
          <p:nvPr/>
        </p:nvSpPr>
        <p:spPr>
          <a:xfrm rot="16200000">
            <a:off x="7112000" y="1943100"/>
            <a:ext cx="266700" cy="1701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/>
          <p:cNvSpPr/>
          <p:nvPr/>
        </p:nvSpPr>
        <p:spPr>
          <a:xfrm rot="16200000">
            <a:off x="9229724" y="1717675"/>
            <a:ext cx="266701" cy="21526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94450" y="2946162"/>
            <a:ext cx="175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</a:t>
            </a:r>
            <a:r>
              <a:rPr lang="en-US" b="1" dirty="0"/>
              <a:t>or </a:t>
            </a:r>
            <a:r>
              <a:rPr lang="en-US" dirty="0"/>
              <a:t>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53255" y="2946162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34884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04" y="25138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RESTful Hypothetical Light Switch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0300" y="1804424"/>
            <a:ext cx="18669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4691" y="1804424"/>
            <a:ext cx="18669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Phone</a:t>
            </a:r>
          </a:p>
        </p:txBody>
      </p:sp>
      <p:cxnSp>
        <p:nvCxnSpPr>
          <p:cNvPr id="11" name="Straight Arrow Connector 10"/>
          <p:cNvCxnSpPr>
            <a:stCxn id="9" idx="3"/>
            <a:endCxn id="5" idx="1"/>
          </p:cNvCxnSpPr>
          <p:nvPr/>
        </p:nvCxnSpPr>
        <p:spPr>
          <a:xfrm>
            <a:off x="3421591" y="2439424"/>
            <a:ext cx="3678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02310" y="2520999"/>
            <a:ext cx="2530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api.example.com/turnoff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433196" y="4033687"/>
            <a:ext cx="3373791" cy="2567444"/>
            <a:chOff x="3776309" y="4636294"/>
            <a:chExt cx="3373791" cy="3241675"/>
          </a:xfrm>
        </p:grpSpPr>
        <p:sp>
          <p:nvSpPr>
            <p:cNvPr id="10" name="Rectangle 9"/>
            <p:cNvSpPr/>
            <p:nvPr/>
          </p:nvSpPr>
          <p:spPr>
            <a:xfrm>
              <a:off x="3776309" y="4636294"/>
              <a:ext cx="3373791" cy="3241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WiFi</a:t>
              </a:r>
              <a:r>
                <a:rPr lang="en-US" dirty="0"/>
                <a:t> Switch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69436" y="5509023"/>
              <a:ext cx="1136621" cy="6679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Should I turn off?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02975" y="5509023"/>
              <a:ext cx="1136621" cy="6679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Process Response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69437" y="6693496"/>
              <a:ext cx="2670160" cy="6679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Turn off</a:t>
              </a:r>
            </a:p>
          </p:txBody>
        </p:sp>
      </p:grpSp>
      <p:cxnSp>
        <p:nvCxnSpPr>
          <p:cNvPr id="19" name="Straight Arrow Connector 18"/>
          <p:cNvCxnSpPr>
            <a:stCxn id="31" idx="0"/>
            <a:endCxn id="5" idx="2"/>
          </p:cNvCxnSpPr>
          <p:nvPr/>
        </p:nvCxnSpPr>
        <p:spPr>
          <a:xfrm flipV="1">
            <a:off x="7394634" y="3074424"/>
            <a:ext cx="639116" cy="1650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2"/>
            <a:endCxn id="33" idx="0"/>
          </p:cNvCxnSpPr>
          <p:nvPr/>
        </p:nvCxnSpPr>
        <p:spPr>
          <a:xfrm>
            <a:off x="8033750" y="3074424"/>
            <a:ext cx="894423" cy="1650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4" idx="0"/>
          </p:cNvCxnSpPr>
          <p:nvPr/>
        </p:nvCxnSpPr>
        <p:spPr>
          <a:xfrm flipH="1">
            <a:off x="8161404" y="5253914"/>
            <a:ext cx="766769" cy="4091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3" idx="1"/>
            <a:endCxn id="31" idx="3"/>
          </p:cNvCxnSpPr>
          <p:nvPr/>
        </p:nvCxnSpPr>
        <p:spPr>
          <a:xfrm flipH="1">
            <a:off x="7962944" y="4989406"/>
            <a:ext cx="3969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33615" y="465045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685413" y="527507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556875" y="3398688"/>
            <a:ext cx="3209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api.example.com/</a:t>
            </a:r>
            <a:r>
              <a:rPr lang="en-US" dirty="0" err="1"/>
              <a:t>shoulditurnoff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16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MQTT: Message Queuing Telemetry Transport</a:t>
            </a:r>
          </a:p>
        </p:txBody>
      </p:sp>
      <p:pic>
        <p:nvPicPr>
          <p:cNvPr id="4098" name="Picture 2" descr="Image result for mqt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44" y="1831974"/>
            <a:ext cx="4659312" cy="457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65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Microcontroller Spectrum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6584" y="1662832"/>
            <a:ext cx="11379427" cy="3309447"/>
            <a:chOff x="131444" y="2867516"/>
            <a:chExt cx="11379427" cy="3309447"/>
          </a:xfrm>
        </p:grpSpPr>
        <p:pic>
          <p:nvPicPr>
            <p:cNvPr id="3074" name="Picture 2" descr="Image result for arduin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277" y="4334499"/>
              <a:ext cx="2236815" cy="154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atmega32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4" y="4173781"/>
              <a:ext cx="2877491" cy="1918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tessel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776" y="4088927"/>
              <a:ext cx="2787555" cy="208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raspberry p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248" y="4334499"/>
              <a:ext cx="2554623" cy="168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-Right Arrow 3"/>
            <p:cNvSpPr/>
            <p:nvPr/>
          </p:nvSpPr>
          <p:spPr>
            <a:xfrm>
              <a:off x="709385" y="2867516"/>
              <a:ext cx="10773229" cy="1059543"/>
            </a:xfrm>
            <a:prstGeom prst="leftRightArrow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951" y="3212620"/>
              <a:ext cx="22663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Application Specific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7602" y="3212620"/>
              <a:ext cx="124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Prototype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01855" y="3197232"/>
              <a:ext cx="1951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General Purpose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9353" y="4810411"/>
            <a:ext cx="2704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Atmega328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approx. 10% of Arduino hardware to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compatible programming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67648" y="4798000"/>
            <a:ext cx="33082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Atmega328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support hardware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USB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Power regulation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Pins “Broken out”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C-like programming language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6666" y="4887424"/>
            <a:ext cx="270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Tessel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RISC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WIFI and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Javascript</a:t>
            </a:r>
            <a:r>
              <a:rPr lang="en-US" dirty="0"/>
              <a:t> based (</a:t>
            </a:r>
            <a:r>
              <a:rPr lang="en-US" dirty="0" err="1"/>
              <a:t>NodeJS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Pins “Broken out”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26338" y="4981212"/>
            <a:ext cx="2704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Raspbery</a:t>
            </a:r>
            <a:r>
              <a:rPr lang="en-US" dirty="0"/>
              <a:t>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fully functioning computer(!)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Pins “broken out”</a:t>
            </a:r>
          </a:p>
        </p:txBody>
      </p:sp>
    </p:spTree>
    <p:extLst>
      <p:ext uri="{BB962C8B-B14F-4D97-AF65-F5344CB8AC3E}">
        <p14:creationId xmlns:p14="http://schemas.microsoft.com/office/powerpoint/2010/main" val="2460865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MQTT was invented by Andy Stanford-Clark (IBM) and Arlen Nipper (</a:t>
            </a:r>
            <a:r>
              <a:rPr lang="en-US" dirty="0" err="1"/>
              <a:t>Arcom</a:t>
            </a:r>
            <a:r>
              <a:rPr lang="en-US" dirty="0"/>
              <a:t>, now Cirrus Link) back in 1999, where their use case was to create a protocol for minimal battery loss and minimal bandwidth connecting oil pipelines over satellite connection. They specified the following goals, which the future protocol should have:</a:t>
            </a:r>
          </a:p>
          <a:p>
            <a:pPr lvl="1"/>
            <a:r>
              <a:rPr lang="en-US" dirty="0"/>
              <a:t>Simple to implement</a:t>
            </a:r>
          </a:p>
          <a:p>
            <a:pPr lvl="1"/>
            <a:r>
              <a:rPr lang="en-US" dirty="0"/>
              <a:t>Provide a Quality of Service Data Delivery</a:t>
            </a:r>
          </a:p>
          <a:p>
            <a:pPr lvl="1"/>
            <a:r>
              <a:rPr lang="en-US" dirty="0"/>
              <a:t>Lightweight and Bandwidth Efficient</a:t>
            </a:r>
          </a:p>
          <a:p>
            <a:pPr lvl="1"/>
            <a:r>
              <a:rPr lang="en-US" dirty="0"/>
              <a:t>Data Agnostic</a:t>
            </a:r>
          </a:p>
          <a:p>
            <a:pPr lvl="1"/>
            <a:r>
              <a:rPr lang="en-US" dirty="0"/>
              <a:t>Continuous Session Awareness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86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MQTT: Pub/Sub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Clients connect to a “Broker”</a:t>
            </a:r>
          </a:p>
          <a:p>
            <a:r>
              <a:rPr lang="en-US" dirty="0"/>
              <a:t>Clients subscribe to topics </a:t>
            </a:r>
            <a:r>
              <a:rPr lang="en-US" dirty="0" err="1"/>
              <a:t>eg</a:t>
            </a:r>
            <a:r>
              <a:rPr lang="en-US" dirty="0"/>
              <a:t>,</a:t>
            </a:r>
          </a:p>
          <a:p>
            <a:pPr lvl="1"/>
            <a:r>
              <a:rPr lang="en-US" dirty="0" err="1"/>
              <a:t>client.subscribe</a:t>
            </a:r>
            <a:r>
              <a:rPr lang="en-US" dirty="0"/>
              <a:t>(‘</a:t>
            </a:r>
            <a:r>
              <a:rPr lang="en-US" dirty="0" err="1"/>
              <a:t>toggleLight</a:t>
            </a:r>
            <a:r>
              <a:rPr lang="en-US" dirty="0"/>
              <a:t>/1’)</a:t>
            </a:r>
          </a:p>
          <a:p>
            <a:pPr lvl="1"/>
            <a:r>
              <a:rPr lang="en-US" dirty="0" err="1"/>
              <a:t>client.subscribe</a:t>
            </a:r>
            <a:r>
              <a:rPr lang="en-US" dirty="0"/>
              <a:t>(‘</a:t>
            </a:r>
            <a:r>
              <a:rPr lang="en-US" dirty="0" err="1"/>
              <a:t>toggleLight</a:t>
            </a:r>
            <a:r>
              <a:rPr lang="en-US" dirty="0"/>
              <a:t>/2’)</a:t>
            </a:r>
          </a:p>
          <a:p>
            <a:pPr lvl="1"/>
            <a:r>
              <a:rPr lang="en-US" dirty="0" err="1"/>
              <a:t>client.subscribe</a:t>
            </a:r>
            <a:r>
              <a:rPr lang="en-US" dirty="0"/>
              <a:t>(‘</a:t>
            </a:r>
            <a:r>
              <a:rPr lang="en-US" dirty="0" err="1"/>
              <a:t>toggleLight</a:t>
            </a:r>
            <a:r>
              <a:rPr lang="en-US" dirty="0"/>
              <a:t>/3’)</a:t>
            </a:r>
          </a:p>
          <a:p>
            <a:r>
              <a:rPr lang="en-US" dirty="0"/>
              <a:t>Clients can publish messages to topics:</a:t>
            </a:r>
          </a:p>
          <a:p>
            <a:pPr lvl="1"/>
            <a:r>
              <a:rPr lang="en-US" dirty="0" err="1"/>
              <a:t>client.publish</a:t>
            </a:r>
            <a:r>
              <a:rPr lang="en-US" dirty="0"/>
              <a:t>(‘</a:t>
            </a:r>
            <a:r>
              <a:rPr lang="en-US" dirty="0" err="1"/>
              <a:t>toggleLight</a:t>
            </a:r>
            <a:r>
              <a:rPr lang="en-US" dirty="0"/>
              <a:t>/1’, ‘toggle’);</a:t>
            </a:r>
          </a:p>
          <a:p>
            <a:pPr lvl="1"/>
            <a:r>
              <a:rPr lang="en-US" dirty="0" err="1"/>
              <a:t>client.publish</a:t>
            </a:r>
            <a:r>
              <a:rPr lang="en-US" dirty="0"/>
              <a:t>(‘</a:t>
            </a:r>
            <a:r>
              <a:rPr lang="en-US" dirty="0" err="1"/>
              <a:t>toggleLight</a:t>
            </a:r>
            <a:r>
              <a:rPr lang="en-US" dirty="0"/>
              <a:t>/2’, ‘toggle’);</a:t>
            </a:r>
          </a:p>
          <a:p>
            <a:r>
              <a:rPr lang="en-US" dirty="0"/>
              <a:t>All clients receive all messages published to topics they subscribe to</a:t>
            </a:r>
          </a:p>
          <a:p>
            <a:r>
              <a:rPr lang="en-US" b="1" dirty="0"/>
              <a:t>Messages can be anything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/>
              <a:t>Images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2" descr="Image result for mqtt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244474"/>
            <a:ext cx="3670300" cy="360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3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04" y="25138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Hypothetical Light Switch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7100300" y="1804424"/>
            <a:ext cx="18669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Broker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4691" y="1804424"/>
            <a:ext cx="1866900" cy="1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Phone</a:t>
            </a:r>
          </a:p>
        </p:txBody>
      </p:sp>
      <p:cxnSp>
        <p:nvCxnSpPr>
          <p:cNvPr id="11" name="Straight Arrow Connector 10"/>
          <p:cNvCxnSpPr>
            <a:stCxn id="9" idx="3"/>
            <a:endCxn id="5" idx="1"/>
          </p:cNvCxnSpPr>
          <p:nvPr/>
        </p:nvCxnSpPr>
        <p:spPr>
          <a:xfrm>
            <a:off x="3421591" y="2439424"/>
            <a:ext cx="3678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1591" y="2447901"/>
            <a:ext cx="37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client.publish</a:t>
            </a:r>
            <a:r>
              <a:rPr lang="en-US" dirty="0"/>
              <a:t>(‘</a:t>
            </a:r>
            <a:r>
              <a:rPr lang="en-US" dirty="0" err="1"/>
              <a:t>lightSwitch</a:t>
            </a:r>
            <a:r>
              <a:rPr lang="en-US" dirty="0"/>
              <a:t>/1’, ‘toggle’)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346854" y="3970187"/>
            <a:ext cx="3373791" cy="2567444"/>
            <a:chOff x="3776309" y="4636294"/>
            <a:chExt cx="3373791" cy="3241675"/>
          </a:xfrm>
        </p:grpSpPr>
        <p:sp>
          <p:nvSpPr>
            <p:cNvPr id="10" name="Rectangle 9"/>
            <p:cNvSpPr/>
            <p:nvPr/>
          </p:nvSpPr>
          <p:spPr>
            <a:xfrm>
              <a:off x="3776309" y="4636294"/>
              <a:ext cx="3373791" cy="32416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 err="1"/>
                <a:t>WiFi</a:t>
              </a:r>
              <a:r>
                <a:rPr lang="en-US" dirty="0"/>
                <a:t> Switch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69437" y="6693496"/>
              <a:ext cx="2670160" cy="6679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Toggle Switch</a:t>
              </a:r>
            </a:p>
          </p:txBody>
        </p:sp>
      </p:grpSp>
      <p:cxnSp>
        <p:nvCxnSpPr>
          <p:cNvPr id="39" name="Straight Arrow Connector 38"/>
          <p:cNvCxnSpPr>
            <a:stCxn id="5" idx="2"/>
            <a:endCxn id="34" idx="0"/>
          </p:cNvCxnSpPr>
          <p:nvPr/>
        </p:nvCxnSpPr>
        <p:spPr>
          <a:xfrm>
            <a:off x="8033750" y="3074424"/>
            <a:ext cx="41312" cy="25250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54406" y="3441171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‘toggle’</a:t>
            </a:r>
          </a:p>
        </p:txBody>
      </p:sp>
    </p:spTree>
    <p:extLst>
      <p:ext uri="{BB962C8B-B14F-4D97-AF65-F5344CB8AC3E}">
        <p14:creationId xmlns:p14="http://schemas.microsoft.com/office/powerpoint/2010/main" val="719630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Chrome supports HTTP, HTTPS, FILE, FTP, WS (</a:t>
            </a:r>
            <a:r>
              <a:rPr lang="en-US" dirty="0" err="1"/>
              <a:t>websockets</a:t>
            </a:r>
            <a:r>
              <a:rPr lang="en-US" dirty="0"/>
              <a:t>).</a:t>
            </a:r>
          </a:p>
          <a:p>
            <a:r>
              <a:rPr lang="en-US" dirty="0"/>
              <a:t>Chrome does not support MQTT</a:t>
            </a:r>
          </a:p>
          <a:p>
            <a:r>
              <a:rPr lang="en-US" dirty="0"/>
              <a:t>But you can do MQTT over </a:t>
            </a:r>
            <a:r>
              <a:rPr lang="en-US" dirty="0" err="1"/>
              <a:t>websockets</a:t>
            </a:r>
            <a:r>
              <a:rPr lang="en-US" dirty="0"/>
              <a:t>!</a:t>
            </a:r>
          </a:p>
          <a:p>
            <a:r>
              <a:rPr lang="en-US" dirty="0"/>
              <a:t>What is </a:t>
            </a:r>
            <a:r>
              <a:rPr lang="en-US" dirty="0" err="1"/>
              <a:t>websockets</a:t>
            </a:r>
            <a:r>
              <a:rPr lang="en-US" dirty="0"/>
              <a:t>?</a:t>
            </a:r>
          </a:p>
        </p:txBody>
      </p:sp>
      <p:pic>
        <p:nvPicPr>
          <p:cNvPr id="3074" name="Picture 2" descr="Image result for websocke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6" y="210139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315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pic>
        <p:nvPicPr>
          <p:cNvPr id="1026" name="Picture 2" descr="WebSockets Diagram How do websockets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09" y="1706219"/>
            <a:ext cx="6365382" cy="51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6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4484" y="2220078"/>
            <a:ext cx="6096000" cy="44319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webSocketServer</a:t>
            </a:r>
            <a:r>
              <a:rPr lang="en-US" sz="1600" dirty="0"/>
              <a:t> = require('</a:t>
            </a:r>
            <a:r>
              <a:rPr lang="en-US" sz="1600" dirty="0" err="1"/>
              <a:t>ws</a:t>
            </a:r>
            <a:r>
              <a:rPr lang="en-US" sz="1600" dirty="0"/>
              <a:t>').Server; </a:t>
            </a:r>
          </a:p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wss</a:t>
            </a:r>
            <a:r>
              <a:rPr lang="en-US" sz="1600" dirty="0"/>
              <a:t> = new </a:t>
            </a:r>
            <a:r>
              <a:rPr lang="en-US" sz="1600" dirty="0" err="1"/>
              <a:t>webSocketServer</a:t>
            </a:r>
            <a:r>
              <a:rPr lang="en-US" sz="1600" dirty="0"/>
              <a:t>({port: 8080});</a:t>
            </a:r>
          </a:p>
          <a:p>
            <a:endParaRPr lang="en-US" sz="1600" dirty="0"/>
          </a:p>
          <a:p>
            <a:r>
              <a:rPr lang="en-US" sz="1600" dirty="0"/>
              <a:t>// broadcast client message to all</a:t>
            </a:r>
          </a:p>
          <a:p>
            <a:r>
              <a:rPr lang="en-US" sz="1600" dirty="0" err="1"/>
              <a:t>wss.broadcast</a:t>
            </a:r>
            <a:r>
              <a:rPr lang="en-US" sz="1600" dirty="0"/>
              <a:t> = function broadcast(data)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wss.clients.forEach</a:t>
            </a:r>
            <a:r>
              <a:rPr lang="en-US" sz="1600" dirty="0"/>
              <a:t>(function each(client)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client.send</a:t>
            </a:r>
            <a:r>
              <a:rPr lang="en-US" sz="1600" dirty="0"/>
              <a:t>(data);</a:t>
            </a:r>
          </a:p>
          <a:p>
            <a:r>
              <a:rPr lang="en-US" sz="1600" dirty="0"/>
              <a:t>  });</a:t>
            </a:r>
          </a:p>
          <a:p>
            <a:r>
              <a:rPr lang="en-US" sz="1600" dirty="0"/>
              <a:t>};</a:t>
            </a:r>
          </a:p>
          <a:p>
            <a:endParaRPr lang="en-US" sz="1600" dirty="0"/>
          </a:p>
          <a:p>
            <a:r>
              <a:rPr lang="en-US" sz="1600" dirty="0"/>
              <a:t>// catch client messages</a:t>
            </a:r>
          </a:p>
          <a:p>
            <a:r>
              <a:rPr lang="en-US" sz="1600" dirty="0" err="1"/>
              <a:t>wss.on</a:t>
            </a:r>
            <a:r>
              <a:rPr lang="en-US" sz="1600" dirty="0"/>
              <a:t>('connection', function connection(</a:t>
            </a:r>
            <a:r>
              <a:rPr lang="en-US" sz="1600" dirty="0" err="1"/>
              <a:t>ws</a:t>
            </a:r>
            <a:r>
              <a:rPr lang="en-US" sz="1600" dirty="0"/>
              <a:t>) {</a:t>
            </a:r>
          </a:p>
          <a:p>
            <a:r>
              <a:rPr lang="en-US" sz="1600" dirty="0"/>
              <a:t>  </a:t>
            </a:r>
            <a:r>
              <a:rPr lang="en-US" sz="1600" dirty="0" err="1"/>
              <a:t>ws.on</a:t>
            </a:r>
            <a:r>
              <a:rPr lang="en-US" sz="1600" dirty="0"/>
              <a:t>('message', function incoming(message) {</a:t>
            </a:r>
          </a:p>
          <a:p>
            <a:r>
              <a:rPr lang="en-US" sz="1600" dirty="0"/>
              <a:t>    console.log('received from %s', message);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wss.broadcast</a:t>
            </a:r>
            <a:r>
              <a:rPr lang="en-US" sz="1600" dirty="0"/>
              <a:t>(message);    </a:t>
            </a:r>
          </a:p>
          <a:p>
            <a:r>
              <a:rPr lang="en-US" sz="1600" dirty="0"/>
              <a:t>  });</a:t>
            </a:r>
          </a:p>
          <a:p>
            <a:r>
              <a:rPr lang="en-US" sz="1600" dirty="0"/>
              <a:t>});</a:t>
            </a:r>
          </a:p>
        </p:txBody>
      </p:sp>
      <p:sp>
        <p:nvSpPr>
          <p:cNvPr id="5" name="Rectangle 4"/>
          <p:cNvSpPr/>
          <p:nvPr/>
        </p:nvSpPr>
        <p:spPr>
          <a:xfrm>
            <a:off x="6609347" y="711973"/>
            <a:ext cx="5301916" cy="594008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webSocketClient</a:t>
            </a:r>
            <a:r>
              <a:rPr lang="en-US" sz="1600" dirty="0"/>
              <a:t> = require('</a:t>
            </a:r>
            <a:r>
              <a:rPr lang="en-US" sz="1600" dirty="0" err="1"/>
              <a:t>ws</a:t>
            </a:r>
            <a:r>
              <a:rPr lang="en-US" sz="1600" dirty="0"/>
              <a:t>');</a:t>
            </a:r>
          </a:p>
          <a:p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ws</a:t>
            </a:r>
            <a:r>
              <a:rPr lang="en-US" sz="1600" dirty="0"/>
              <a:t> = new </a:t>
            </a:r>
            <a:r>
              <a:rPr lang="en-US" sz="1600" dirty="0" err="1"/>
              <a:t>webSocketClient</a:t>
            </a:r>
            <a:r>
              <a:rPr lang="en-US" sz="1600" dirty="0"/>
              <a:t>('</a:t>
            </a:r>
            <a:r>
              <a:rPr lang="en-US" sz="1600" dirty="0" err="1"/>
              <a:t>ws</a:t>
            </a:r>
            <a:r>
              <a:rPr lang="en-US" sz="1600" dirty="0"/>
              <a:t>://localhost:8080');</a:t>
            </a:r>
          </a:p>
          <a:p>
            <a:r>
              <a:rPr lang="en-US" sz="1600" dirty="0" err="1"/>
              <a:t>var</a:t>
            </a:r>
            <a:r>
              <a:rPr lang="en-US" sz="1600" dirty="0"/>
              <a:t> id = </a:t>
            </a:r>
            <a:r>
              <a:rPr lang="en-US" sz="1600" dirty="0" err="1"/>
              <a:t>Math.floor</a:t>
            </a:r>
            <a:r>
              <a:rPr lang="en-US" sz="1600" dirty="0"/>
              <a:t>(</a:t>
            </a:r>
            <a:r>
              <a:rPr lang="en-US" sz="1600" dirty="0" err="1"/>
              <a:t>Math.random</a:t>
            </a:r>
            <a:r>
              <a:rPr lang="en-US" sz="1600" dirty="0"/>
              <a:t>()*10000);</a:t>
            </a:r>
          </a:p>
          <a:p>
            <a:endParaRPr lang="en-US" sz="1600" dirty="0"/>
          </a:p>
          <a:p>
            <a:r>
              <a:rPr lang="en-US" sz="1600" dirty="0" err="1"/>
              <a:t>ws.on</a:t>
            </a:r>
            <a:r>
              <a:rPr lang="en-US" sz="1600" dirty="0"/>
              <a:t>('message', function(message) {</a:t>
            </a:r>
          </a:p>
          <a:p>
            <a:r>
              <a:rPr lang="en-US" sz="1600" dirty="0"/>
              <a:t>     console.log('received from %s', message);</a:t>
            </a:r>
          </a:p>
          <a:p>
            <a:r>
              <a:rPr lang="en-US" sz="1600" dirty="0"/>
              <a:t>});</a:t>
            </a:r>
          </a:p>
          <a:p>
            <a:endParaRPr lang="en-US" sz="1600" dirty="0"/>
          </a:p>
          <a:p>
            <a:r>
              <a:rPr lang="en-US" sz="1600" dirty="0"/>
              <a:t>function </a:t>
            </a:r>
            <a:r>
              <a:rPr lang="en-US" sz="1600" dirty="0" err="1"/>
              <a:t>sendMessage</a:t>
            </a:r>
            <a:r>
              <a:rPr lang="en-US" sz="1600" dirty="0"/>
              <a:t>(){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</a:t>
            </a:r>
            <a:r>
              <a:rPr lang="en-US" sz="1600" dirty="0" err="1"/>
              <a:t>timeStamp</a:t>
            </a:r>
            <a:r>
              <a:rPr lang="en-US" sz="1600" dirty="0"/>
              <a:t> = </a:t>
            </a:r>
            <a:r>
              <a:rPr lang="en-US" sz="1600" dirty="0" err="1"/>
              <a:t>Date.now</a:t>
            </a:r>
            <a:r>
              <a:rPr lang="en-US" sz="1600" dirty="0"/>
              <a:t>();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var</a:t>
            </a:r>
            <a:r>
              <a:rPr lang="en-US" sz="1600" dirty="0"/>
              <a:t> message   = '</a:t>
            </a:r>
            <a:r>
              <a:rPr lang="en-US" sz="1600" dirty="0" err="1"/>
              <a:t>clientId</a:t>
            </a:r>
            <a:r>
              <a:rPr lang="en-US" sz="1600" dirty="0"/>
              <a:t>:'  + id  + ', ' </a:t>
            </a:r>
          </a:p>
          <a:p>
            <a:r>
              <a:rPr lang="en-US" sz="1600" dirty="0"/>
              <a:t>		+ '</a:t>
            </a:r>
            <a:r>
              <a:rPr lang="en-US" sz="1600" dirty="0" err="1"/>
              <a:t>timeStamp</a:t>
            </a:r>
            <a:r>
              <a:rPr lang="en-US" sz="1600" dirty="0"/>
              <a:t>:' + </a:t>
            </a:r>
            <a:r>
              <a:rPr lang="en-US" sz="1600" dirty="0" err="1"/>
              <a:t>timeStamp</a:t>
            </a:r>
            <a:r>
              <a:rPr lang="en-US" sz="1600" dirty="0"/>
              <a:t>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ws.send</a:t>
            </a:r>
            <a:r>
              <a:rPr lang="en-US" sz="1600" dirty="0"/>
              <a:t>(message);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/>
              <a:t>function timer(){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sendMessage</a:t>
            </a:r>
            <a:r>
              <a:rPr lang="en-US" sz="1600" dirty="0"/>
              <a:t>();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setTimeout</a:t>
            </a:r>
            <a:r>
              <a:rPr lang="en-US" sz="1600" dirty="0"/>
              <a:t>(timer, 3000);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  <a:p>
            <a:r>
              <a:rPr lang="en-US" sz="1600" dirty="0" err="1"/>
              <a:t>ws.on</a:t>
            </a:r>
            <a:r>
              <a:rPr lang="en-US" sz="1600" dirty="0"/>
              <a:t>('open', function() {</a:t>
            </a:r>
          </a:p>
          <a:p>
            <a:r>
              <a:rPr lang="en-US" sz="1600" dirty="0"/>
              <a:t>	timer();</a:t>
            </a:r>
          </a:p>
          <a:p>
            <a:r>
              <a:rPr lang="en-US" sz="1600" dirty="0"/>
              <a:t>});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8283" y="1850746"/>
            <a:ext cx="94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server.js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09156" y="365125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client.js</a:t>
            </a:r>
          </a:p>
        </p:txBody>
      </p:sp>
    </p:spTree>
    <p:extLst>
      <p:ext uri="{BB962C8B-B14F-4D97-AF65-F5344CB8AC3E}">
        <p14:creationId xmlns:p14="http://schemas.microsoft.com/office/powerpoint/2010/main" val="290975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still use MQTT in a browser</a:t>
            </a:r>
          </a:p>
          <a:p>
            <a:r>
              <a:rPr lang="en-US" dirty="0"/>
              <a:t>The connection is handled via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This eliminates a lot of the “housekeeping” required by </a:t>
            </a:r>
            <a:r>
              <a:rPr lang="en-US" dirty="0" err="1"/>
              <a:t>Websockets</a:t>
            </a:r>
            <a:endParaRPr lang="en-US" dirty="0"/>
          </a:p>
          <a:p>
            <a:r>
              <a:rPr lang="en-US" dirty="0"/>
              <a:t>Many to many communication much easier</a:t>
            </a:r>
          </a:p>
        </p:txBody>
      </p:sp>
    </p:spTree>
    <p:extLst>
      <p:ext uri="{BB962C8B-B14F-4D97-AF65-F5344CB8AC3E}">
        <p14:creationId xmlns:p14="http://schemas.microsoft.com/office/powerpoint/2010/main" val="340523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0" y="2310387"/>
            <a:ext cx="609600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client = </a:t>
            </a:r>
            <a:r>
              <a:rPr lang="en-US" dirty="0" err="1"/>
              <a:t>mqtt.connect</a:t>
            </a:r>
            <a:r>
              <a:rPr lang="en-US" dirty="0"/>
              <a:t>('</a:t>
            </a:r>
            <a:r>
              <a:rPr lang="en-US" dirty="0" err="1"/>
              <a:t>ws</a:t>
            </a:r>
            <a:r>
              <a:rPr lang="en-US" dirty="0"/>
              <a:t>://162.243.219.88', { port: 9001 });</a:t>
            </a:r>
          </a:p>
          <a:p>
            <a:br>
              <a:rPr lang="en-US" dirty="0"/>
            </a:br>
            <a:r>
              <a:rPr lang="en-US" dirty="0" err="1"/>
              <a:t>client.on</a:t>
            </a:r>
            <a:r>
              <a:rPr lang="en-US" dirty="0"/>
              <a:t>('connect', function () {</a:t>
            </a:r>
          </a:p>
          <a:p>
            <a:r>
              <a:rPr lang="en-US" dirty="0"/>
              <a:t>  console.log('Connected to MQTT broker!’);</a:t>
            </a:r>
          </a:p>
          <a:p>
            <a:r>
              <a:rPr lang="en-US" dirty="0"/>
              <a:t>  </a:t>
            </a:r>
            <a:r>
              <a:rPr lang="en-US" dirty="0" err="1"/>
              <a:t>client.subscribe</a:t>
            </a:r>
            <a:r>
              <a:rPr lang="en-US" dirty="0"/>
              <a:t>('</a:t>
            </a:r>
            <a:r>
              <a:rPr lang="en-US" dirty="0" err="1"/>
              <a:t>TestChannel</a:t>
            </a:r>
            <a:r>
              <a:rPr lang="en-US" dirty="0"/>
              <a:t>’);</a:t>
            </a:r>
          </a:p>
          <a:p>
            <a:r>
              <a:rPr lang="en-US" dirty="0"/>
              <a:t>  </a:t>
            </a:r>
            <a:r>
              <a:rPr lang="en-US" dirty="0" err="1"/>
              <a:t>client.publish</a:t>
            </a:r>
            <a:r>
              <a:rPr lang="en-US" dirty="0"/>
              <a:t>('</a:t>
            </a:r>
            <a:r>
              <a:rPr lang="en-US" dirty="0" err="1"/>
              <a:t>TestChannel</a:t>
            </a:r>
            <a:r>
              <a:rPr lang="en-US" dirty="0"/>
              <a:t>', "Hello Test Channel!");</a:t>
            </a:r>
          </a:p>
          <a:p>
            <a:r>
              <a:rPr lang="en-US" dirty="0"/>
              <a:t>});</a:t>
            </a:r>
          </a:p>
          <a:p>
            <a:br>
              <a:rPr lang="en-US" dirty="0"/>
            </a:br>
            <a:r>
              <a:rPr lang="en-US" dirty="0" err="1"/>
              <a:t>client.on</a:t>
            </a:r>
            <a:r>
              <a:rPr lang="en-US" dirty="0"/>
              <a:t>('message', function (topic, message) {</a:t>
            </a:r>
          </a:p>
          <a:p>
            <a:r>
              <a:rPr lang="en-US" dirty="0"/>
              <a:t>  console.log(topic);</a:t>
            </a:r>
          </a:p>
          <a:p>
            <a:r>
              <a:rPr lang="en-US" dirty="0"/>
              <a:t>  console.log(</a:t>
            </a:r>
            <a:r>
              <a:rPr lang="en-US" dirty="0" err="1"/>
              <a:t>message.toString</a:t>
            </a:r>
            <a:r>
              <a:rPr lang="en-US" dirty="0"/>
              <a:t>());</a:t>
            </a:r>
          </a:p>
          <a:p>
            <a:r>
              <a:rPr lang="en-US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40725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in the wild</a:t>
            </a:r>
          </a:p>
        </p:txBody>
      </p:sp>
      <p:pic>
        <p:nvPicPr>
          <p:cNvPr id="2050" name="Picture 2" descr="Image result for face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1" y="2028619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tatic1.squarespace.com/static/568d2b600ab377164ea67437/t/568d49257086d7219d20a4f2/1452099877320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214768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pbs.twimg.com/profile_images/614802024832610304/_CZY2pu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945" y="1995280"/>
            <a:ext cx="3162300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17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Broker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Address: 162.243.219.88</a:t>
            </a:r>
          </a:p>
          <a:p>
            <a:r>
              <a:rPr lang="en-US" dirty="0"/>
              <a:t>MQTT Port: 1883 (For running in </a:t>
            </a:r>
            <a:r>
              <a:rPr lang="en-US" dirty="0" err="1"/>
              <a:t>NodeJS</a:t>
            </a:r>
            <a:r>
              <a:rPr lang="en-US" dirty="0"/>
              <a:t>)</a:t>
            </a:r>
          </a:p>
          <a:p>
            <a:r>
              <a:rPr lang="en-US" dirty="0" err="1"/>
              <a:t>Websocket</a:t>
            </a:r>
            <a:r>
              <a:rPr lang="en-US" dirty="0"/>
              <a:t> Port: 9001 (For running in a web browser)</a:t>
            </a:r>
          </a:p>
          <a:p>
            <a:endParaRPr lang="en-US" dirty="0"/>
          </a:p>
          <a:p>
            <a:r>
              <a:rPr lang="en-US" dirty="0"/>
              <a:t>Broker is running on </a:t>
            </a:r>
            <a:r>
              <a:rPr lang="en-US" dirty="0" err="1"/>
              <a:t>DigitalOcean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https://www.digitalocean.com/</a:t>
            </a:r>
            <a:endParaRPr lang="en-US" dirty="0"/>
          </a:p>
          <a:p>
            <a:r>
              <a:rPr lang="en-US" dirty="0"/>
              <a:t>Broker is </a:t>
            </a:r>
            <a:r>
              <a:rPr lang="en-US" dirty="0" err="1"/>
              <a:t>Mosquitto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https://mosquitto.org/</a:t>
            </a:r>
            <a:endParaRPr lang="en-US" dirty="0"/>
          </a:p>
        </p:txBody>
      </p:sp>
      <p:pic>
        <p:nvPicPr>
          <p:cNvPr id="1026" name="Picture 2" descr="http://projects.eclipse.org/sites/default/files/mosquitto-200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38" y="4732254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26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182" y="262385"/>
            <a:ext cx="4576737" cy="1325563"/>
          </a:xfrm>
        </p:spPr>
        <p:txBody>
          <a:bodyPr/>
          <a:lstStyle/>
          <a:p>
            <a:r>
              <a:rPr lang="en-US" dirty="0" err="1"/>
              <a:t>Tessel</a:t>
            </a:r>
            <a:r>
              <a:rPr lang="en-US" dirty="0"/>
              <a:t> runs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21506" name="Picture 2" descr="http://i.imgur.com/jDRIX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5"/>
          <a:stretch/>
        </p:blipFill>
        <p:spPr bwMode="auto">
          <a:xfrm>
            <a:off x="5089804" y="1218407"/>
            <a:ext cx="4756031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29920" y="6488668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 Antenna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509221" y="6195219"/>
            <a:ext cx="520699" cy="29344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9744314" y="6108641"/>
            <a:ext cx="11222" cy="3800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69404" y="3626129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 Pins</a:t>
            </a:r>
          </a:p>
        </p:txBody>
      </p:sp>
      <p:sp>
        <p:nvSpPr>
          <p:cNvPr id="16" name="Left Brace 15"/>
          <p:cNvSpPr/>
          <p:nvPr/>
        </p:nvSpPr>
        <p:spPr>
          <a:xfrm>
            <a:off x="4831864" y="1881189"/>
            <a:ext cx="257940" cy="38592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78235" y="371377"/>
            <a:ext cx="288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MicroUSB</a:t>
            </a:r>
            <a:r>
              <a:rPr lang="en-US" dirty="0"/>
              <a:t> and Regular USB for power and/or programming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136036" y="1011953"/>
            <a:ext cx="112584" cy="20645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898036" y="717810"/>
            <a:ext cx="252284" cy="50059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84455" y="468849"/>
            <a:ext cx="235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for network, can also provide power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9268554" y="968108"/>
            <a:ext cx="215901" cy="2605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817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 in 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Channels/topics in MQTT work like file paths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subscribing to a channel we have to specify the whole path</a:t>
            </a:r>
          </a:p>
          <a:p>
            <a:r>
              <a:rPr lang="en-US" dirty="0"/>
              <a:t>Or use a </a:t>
            </a:r>
            <a:r>
              <a:rPr lang="en-US" b="1" dirty="0"/>
              <a:t>wildcard</a:t>
            </a:r>
          </a:p>
          <a:p>
            <a:pPr lvl="1"/>
            <a:r>
              <a:rPr lang="en-US" b="1" dirty="0"/>
              <a:t>+</a:t>
            </a:r>
          </a:p>
          <a:p>
            <a:pPr lvl="1"/>
            <a:r>
              <a:rPr lang="en-US" b="1" dirty="0"/>
              <a:t>#</a:t>
            </a:r>
          </a:p>
        </p:txBody>
      </p:sp>
      <p:pic>
        <p:nvPicPr>
          <p:cNvPr id="1026" name="Picture 2" descr="topic_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299" y="2217737"/>
            <a:ext cx="6096000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359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pic>
        <p:nvPicPr>
          <p:cNvPr id="2050" name="Picture 2" descr="topic_wildcard_p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024" y="1892148"/>
            <a:ext cx="8361476" cy="19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ic_wildcard_plus_examp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4" y="4276464"/>
            <a:ext cx="5308711" cy="16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opic_wildcard_h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164" y="1842355"/>
            <a:ext cx="8473440" cy="154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opic_wildcard_hash_examp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4934" y="3715496"/>
            <a:ext cx="5295900" cy="141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5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with MQTT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chat.html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57" t="22868" r="14666" b="56984"/>
          <a:stretch/>
        </p:blipFill>
        <p:spPr>
          <a:xfrm>
            <a:off x="1335314" y="3137693"/>
            <a:ext cx="9521372" cy="1727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466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light bul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504" y="25138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Light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lightSwitch.html</a:t>
            </a:r>
          </a:p>
          <a:p>
            <a:r>
              <a:rPr lang="en-US" dirty="0"/>
              <a:t>Use MQTT to send a message to the device to toggle an LED</a:t>
            </a:r>
          </a:p>
          <a:p>
            <a:pPr lvl="1"/>
            <a:r>
              <a:rPr lang="en-US" dirty="0"/>
              <a:t>Format as JSON string</a:t>
            </a:r>
          </a:p>
          <a:p>
            <a:pPr lvl="2"/>
            <a:r>
              <a:rPr lang="en-US" dirty="0"/>
              <a:t>{id:”</a:t>
            </a:r>
            <a:r>
              <a:rPr lang="en-US" dirty="0" err="1"/>
              <a:t>YourID</a:t>
            </a:r>
            <a:r>
              <a:rPr lang="en-US" dirty="0"/>
              <a:t>”, </a:t>
            </a:r>
            <a:r>
              <a:rPr lang="en-US" dirty="0" err="1"/>
              <a:t>state:true</a:t>
            </a:r>
            <a:r>
              <a:rPr lang="en-US" dirty="0"/>
              <a:t>/false}</a:t>
            </a:r>
          </a:p>
          <a:p>
            <a:pPr lvl="1"/>
            <a:r>
              <a:rPr lang="en-US" dirty="0"/>
              <a:t>Your ID is the day of your birthday plus by 0 (male) or 32 (female)</a:t>
            </a:r>
          </a:p>
          <a:p>
            <a:pPr lvl="1"/>
            <a:r>
              <a:rPr lang="en-US" dirty="0"/>
              <a:t>John was born on the 27</a:t>
            </a:r>
            <a:r>
              <a:rPr lang="en-US" baseline="30000" dirty="0"/>
              <a:t>th</a:t>
            </a:r>
            <a:r>
              <a:rPr lang="en-US" dirty="0"/>
              <a:t> February, his ID is 27.</a:t>
            </a:r>
          </a:p>
          <a:p>
            <a:pPr lvl="1"/>
            <a:r>
              <a:rPr lang="en-US" dirty="0"/>
              <a:t>Elizabeth was born on 11</a:t>
            </a:r>
            <a:r>
              <a:rPr lang="en-US" baseline="30000" dirty="0"/>
              <a:t>th</a:t>
            </a:r>
            <a:r>
              <a:rPr lang="en-US" dirty="0"/>
              <a:t> May, her ID is 43</a:t>
            </a:r>
          </a:p>
          <a:p>
            <a:r>
              <a:rPr lang="en-US" dirty="0"/>
              <a:t>Add your code to ledMatrix.html to send the message</a:t>
            </a:r>
          </a:p>
        </p:txBody>
      </p:sp>
    </p:spTree>
    <p:extLst>
      <p:ext uri="{BB962C8B-B14F-4D97-AF65-F5344CB8AC3E}">
        <p14:creationId xmlns:p14="http://schemas.microsoft.com/office/powerpoint/2010/main" val="2782361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Ambient Sensor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your code to sensorData.html</a:t>
            </a:r>
          </a:p>
          <a:p>
            <a:r>
              <a:rPr lang="en-US" dirty="0"/>
              <a:t>Receive sensor data via MQTT</a:t>
            </a:r>
          </a:p>
          <a:p>
            <a:pPr lvl="1"/>
            <a:r>
              <a:rPr lang="en-US" dirty="0"/>
              <a:t>Format as a JSON string:</a:t>
            </a:r>
          </a:p>
          <a:p>
            <a:pPr lvl="2"/>
            <a:r>
              <a:rPr lang="en-US" dirty="0"/>
              <a:t>{date, </a:t>
            </a:r>
            <a:r>
              <a:rPr lang="en-US" dirty="0" err="1"/>
              <a:t>lightLevel:data</a:t>
            </a:r>
            <a:r>
              <a:rPr lang="en-US" dirty="0"/>
              <a:t>, </a:t>
            </a:r>
            <a:r>
              <a:rPr lang="en-US" dirty="0" err="1"/>
              <a:t>soundLevel:data</a:t>
            </a:r>
            <a:r>
              <a:rPr lang="en-US" dirty="0"/>
              <a:t>}</a:t>
            </a:r>
          </a:p>
          <a:p>
            <a:r>
              <a:rPr lang="en-US" dirty="0"/>
              <a:t>Plot the data live with google charts</a:t>
            </a:r>
          </a:p>
        </p:txBody>
      </p:sp>
    </p:spTree>
    <p:extLst>
      <p:ext uri="{BB962C8B-B14F-4D97-AF65-F5344CB8AC3E}">
        <p14:creationId xmlns:p14="http://schemas.microsoft.com/office/powerpoint/2010/main" val="360090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Tessel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6000" dirty="0" err="1"/>
              <a:t>WiFi</a:t>
            </a:r>
            <a:r>
              <a:rPr lang="en-US" sz="6000" dirty="0"/>
              <a:t> + </a:t>
            </a:r>
            <a:r>
              <a:rPr lang="en-US" sz="6000" dirty="0" err="1"/>
              <a:t>Javascript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2457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79" y="2820194"/>
            <a:ext cx="5362575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LEDs</a:t>
            </a:r>
          </a:p>
        </p:txBody>
      </p:sp>
      <p:pic>
        <p:nvPicPr>
          <p:cNvPr id="13318" name="Picture 6" descr="Image result for led connected to batte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8"/>
          <a:stretch/>
        </p:blipFill>
        <p:spPr bwMode="auto">
          <a:xfrm>
            <a:off x="8004175" y="2839243"/>
            <a:ext cx="2498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6075" y="4363928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Battery provides current at fixed voltage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97331" y="2497028"/>
            <a:ext cx="298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resistor provides resistance which changes the current (</a:t>
            </a:r>
            <a:r>
              <a:rPr lang="en-US" b="1" dirty="0"/>
              <a:t>V=IR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13300" y="4728041"/>
            <a:ext cx="256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brightness of the LED is determined by how much current is supplied</a:t>
            </a:r>
          </a:p>
        </p:txBody>
      </p:sp>
    </p:spTree>
    <p:extLst>
      <p:ext uri="{BB962C8B-B14F-4D97-AF65-F5344CB8AC3E}">
        <p14:creationId xmlns:p14="http://schemas.microsoft.com/office/powerpoint/2010/main" val="375457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3655"/>
            <a:ext cx="5362575" cy="23431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0888" y="2708275"/>
            <a:ext cx="7471684" cy="3659995"/>
            <a:chOff x="697588" y="2870200"/>
            <a:chExt cx="7471684" cy="3659995"/>
          </a:xfrm>
        </p:grpSpPr>
        <p:grpSp>
          <p:nvGrpSpPr>
            <p:cNvPr id="6" name="Group 5"/>
            <p:cNvGrpSpPr/>
            <p:nvPr/>
          </p:nvGrpSpPr>
          <p:grpSpPr>
            <a:xfrm>
              <a:off x="697588" y="2882106"/>
              <a:ext cx="7471684" cy="3648089"/>
              <a:chOff x="2793088" y="3555206"/>
              <a:chExt cx="7471684" cy="3648089"/>
            </a:xfrm>
          </p:grpSpPr>
          <p:pic>
            <p:nvPicPr>
              <p:cNvPr id="15364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0" r="41906" b="30615"/>
              <a:stretch/>
            </p:blipFill>
            <p:spPr bwMode="auto">
              <a:xfrm>
                <a:off x="2793088" y="3555206"/>
                <a:ext cx="2282147" cy="3648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791200" y="3561124"/>
                <a:ext cx="4473572" cy="3642171"/>
                <a:chOff x="6985000" y="1408393"/>
                <a:chExt cx="4473572" cy="364217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3872" y="2145215"/>
                  <a:ext cx="3314700" cy="2066925"/>
                </a:xfrm>
                <a:prstGeom prst="rect">
                  <a:avLst/>
                </a:prstGeom>
              </p:spPr>
            </p:pic>
            <p:pic>
              <p:nvPicPr>
                <p:cNvPr id="12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40" t="20640" r="47524" b="67050"/>
                <a:stretch/>
              </p:blipFill>
              <p:spPr bwMode="auto">
                <a:xfrm>
                  <a:off x="6985000" y="1408393"/>
                  <a:ext cx="2317745" cy="36421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Rectangle 6"/>
            <p:cNvSpPr/>
            <p:nvPr/>
          </p:nvSpPr>
          <p:spPr>
            <a:xfrm>
              <a:off x="3670300" y="2870200"/>
              <a:ext cx="2336800" cy="3644900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2200" y="3869321"/>
              <a:ext cx="381000" cy="702679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743200" y="2870200"/>
              <a:ext cx="927100" cy="999121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55900" y="4572000"/>
              <a:ext cx="914400" cy="194310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27959" y="3238063"/>
            <a:ext cx="449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initial example, the battery simply provides a constant voltage, driving a current in the circuit. If the battery is flat, the voltage (or Potential) at </a:t>
            </a:r>
            <a:r>
              <a:rPr lang="en-US" b="1" dirty="0"/>
              <a:t>+</a:t>
            </a:r>
            <a:r>
              <a:rPr lang="en-US" dirty="0"/>
              <a:t> and </a:t>
            </a:r>
            <a:r>
              <a:rPr lang="en-US" b="1" dirty="0"/>
              <a:t>-</a:t>
            </a:r>
            <a:r>
              <a:rPr lang="en-US" dirty="0"/>
              <a:t> is 0V, so no current flows. For current flow the potential at </a:t>
            </a:r>
            <a:r>
              <a:rPr lang="en-US" b="1" dirty="0"/>
              <a:t>+</a:t>
            </a:r>
            <a:r>
              <a:rPr lang="en-US" dirty="0"/>
              <a:t> must by higher than at </a:t>
            </a:r>
            <a:r>
              <a:rPr lang="en-US" b="1" dirty="0"/>
              <a:t>–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dirty="0"/>
              <a:t>We can exploit this to switch an LED on/off using </a:t>
            </a:r>
            <a:r>
              <a:rPr lang="en-US" b="1" dirty="0"/>
              <a:t>pins</a:t>
            </a:r>
            <a:r>
              <a:rPr lang="en-US" dirty="0"/>
              <a:t> on a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160031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LEDs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3655"/>
            <a:ext cx="5362575" cy="23431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0888" y="2708275"/>
            <a:ext cx="7471684" cy="3659995"/>
            <a:chOff x="697588" y="2870200"/>
            <a:chExt cx="7471684" cy="3659995"/>
          </a:xfrm>
        </p:grpSpPr>
        <p:grpSp>
          <p:nvGrpSpPr>
            <p:cNvPr id="6" name="Group 5"/>
            <p:cNvGrpSpPr/>
            <p:nvPr/>
          </p:nvGrpSpPr>
          <p:grpSpPr>
            <a:xfrm>
              <a:off x="697588" y="2882106"/>
              <a:ext cx="7471684" cy="3648089"/>
              <a:chOff x="2793088" y="3555206"/>
              <a:chExt cx="7471684" cy="3648089"/>
            </a:xfrm>
          </p:grpSpPr>
          <p:pic>
            <p:nvPicPr>
              <p:cNvPr id="15364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0" r="41906" b="30615"/>
              <a:stretch/>
            </p:blipFill>
            <p:spPr bwMode="auto">
              <a:xfrm>
                <a:off x="2793088" y="3555206"/>
                <a:ext cx="2282147" cy="3648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791200" y="3561124"/>
                <a:ext cx="4473572" cy="3642171"/>
                <a:chOff x="6985000" y="1408393"/>
                <a:chExt cx="4473572" cy="364217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3872" y="2145215"/>
                  <a:ext cx="3314700" cy="2066925"/>
                </a:xfrm>
                <a:prstGeom prst="rect">
                  <a:avLst/>
                </a:prstGeom>
              </p:spPr>
            </p:pic>
            <p:pic>
              <p:nvPicPr>
                <p:cNvPr id="12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40" t="20640" r="47524" b="67050"/>
                <a:stretch/>
              </p:blipFill>
              <p:spPr bwMode="auto">
                <a:xfrm>
                  <a:off x="6985000" y="1408393"/>
                  <a:ext cx="2317745" cy="36421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Rectangle 6"/>
            <p:cNvSpPr/>
            <p:nvPr/>
          </p:nvSpPr>
          <p:spPr>
            <a:xfrm>
              <a:off x="3670300" y="2870200"/>
              <a:ext cx="2336800" cy="3644900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2200" y="3869321"/>
              <a:ext cx="381000" cy="702679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743200" y="2870200"/>
              <a:ext cx="927100" cy="999121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55900" y="4572000"/>
              <a:ext cx="914400" cy="194310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27959" y="3238063"/>
            <a:ext cx="44958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Pins</a:t>
            </a:r>
            <a:r>
              <a:rPr lang="en-US" dirty="0"/>
              <a:t>, marked here as 0, 1, 2, </a:t>
            </a:r>
            <a:r>
              <a:rPr lang="en-US" dirty="0" err="1"/>
              <a:t>etc</a:t>
            </a:r>
            <a:r>
              <a:rPr lang="en-US" dirty="0"/>
              <a:t>, can be set in code to be </a:t>
            </a:r>
            <a:r>
              <a:rPr lang="en-US" b="1" dirty="0"/>
              <a:t>high</a:t>
            </a:r>
            <a:r>
              <a:rPr lang="en-US" dirty="0"/>
              <a:t> or </a:t>
            </a:r>
            <a:r>
              <a:rPr lang="en-US" b="1" dirty="0"/>
              <a:t>low.</a:t>
            </a:r>
          </a:p>
          <a:p>
            <a:endParaRPr lang="en-US" b="1" dirty="0"/>
          </a:p>
          <a:p>
            <a:r>
              <a:rPr lang="en-US" dirty="0"/>
              <a:t>High = potential of 3.3V</a:t>
            </a:r>
          </a:p>
          <a:p>
            <a:r>
              <a:rPr lang="en-US" dirty="0"/>
              <a:t>Low = potential of 0V</a:t>
            </a:r>
          </a:p>
          <a:p>
            <a:endParaRPr lang="en-US" dirty="0"/>
          </a:p>
          <a:p>
            <a:r>
              <a:rPr lang="en-US" dirty="0"/>
              <a:t>GND in this case is a potential of 0V</a:t>
            </a:r>
          </a:p>
        </p:txBody>
      </p:sp>
    </p:spTree>
    <p:extLst>
      <p:ext uri="{BB962C8B-B14F-4D97-AF65-F5344CB8AC3E}">
        <p14:creationId xmlns:p14="http://schemas.microsoft.com/office/powerpoint/2010/main" val="221607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Blink on </a:t>
            </a:r>
            <a:r>
              <a:rPr lang="en-US" dirty="0" err="1"/>
              <a:t>Tessel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358" y="1825625"/>
            <a:ext cx="7373284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7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Tessel</a:t>
            </a:r>
            <a:r>
              <a:rPr lang="en-US" dirty="0"/>
              <a:t> Modules</a:t>
            </a:r>
            <a:br>
              <a:rPr lang="en-US" dirty="0"/>
            </a:br>
            <a:r>
              <a:rPr lang="en-US" dirty="0"/>
              <a:t>	</a:t>
            </a:r>
            <a:r>
              <a:rPr lang="en-US" sz="2800" dirty="0"/>
              <a:t>- Full List (</a:t>
            </a:r>
            <a:r>
              <a:rPr lang="en-US" sz="2800" dirty="0">
                <a:hlinkClick r:id="rId2"/>
              </a:rPr>
              <a:t>https://tessel.io/modules</a:t>
            </a:r>
            <a:r>
              <a:rPr lang="en-US" sz="2800" dirty="0"/>
              <a:t>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00150" y="1716881"/>
            <a:ext cx="9791700" cy="4605159"/>
            <a:chOff x="1219200" y="1678782"/>
            <a:chExt cx="8128000" cy="3822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9200" y="1690688"/>
              <a:ext cx="4114800" cy="38107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5900" y="1678782"/>
              <a:ext cx="4051300" cy="382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677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15564</TotalTime>
  <Words>1161</Words>
  <Application>Microsoft Office PowerPoint</Application>
  <PresentationFormat>Widescreen</PresentationFormat>
  <Paragraphs>233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Internet of Things</vt:lpstr>
      <vt:lpstr>The Microcontroller Spectrum</vt:lpstr>
      <vt:lpstr>Tessel runs Javascript</vt:lpstr>
      <vt:lpstr>Why Tessel?</vt:lpstr>
      <vt:lpstr>Example: LEDs</vt:lpstr>
      <vt:lpstr>Example: LEDs</vt:lpstr>
      <vt:lpstr>Example: LEDs</vt:lpstr>
      <vt:lpstr>Blink on Tessel</vt:lpstr>
      <vt:lpstr>Tessel Modules  - Full List (https://tessel.io/modules)</vt:lpstr>
      <vt:lpstr>Hardware examples</vt:lpstr>
      <vt:lpstr>Case Study: The Blue Button</vt:lpstr>
      <vt:lpstr>Case Study: Cards Against Humanity Printer</vt:lpstr>
      <vt:lpstr>Case Study: Toolpass</vt:lpstr>
      <vt:lpstr>How do devices communicate?</vt:lpstr>
      <vt:lpstr>Serial Communication</vt:lpstr>
      <vt:lpstr>HTTP</vt:lpstr>
      <vt:lpstr>HTTP: RESTful</vt:lpstr>
      <vt:lpstr>HTTP: RESTful Hypothetical Light Switch</vt:lpstr>
      <vt:lpstr>MQTT: Message Queuing Telemetry Transport</vt:lpstr>
      <vt:lpstr>MQTT</vt:lpstr>
      <vt:lpstr>MQTT: Pub/Sub</vt:lpstr>
      <vt:lpstr>MQTT Hypothetical Light Switch</vt:lpstr>
      <vt:lpstr>Websockets</vt:lpstr>
      <vt:lpstr>Websockets</vt:lpstr>
      <vt:lpstr>Websockets</vt:lpstr>
      <vt:lpstr>MQTT Over Websockets</vt:lpstr>
      <vt:lpstr>MQTT</vt:lpstr>
      <vt:lpstr>MQTT in the wild</vt:lpstr>
      <vt:lpstr>The Broker</vt:lpstr>
      <vt:lpstr>Channels in MQTT</vt:lpstr>
      <vt:lpstr>Wildcards</vt:lpstr>
      <vt:lpstr>Chat with MQTT</vt:lpstr>
      <vt:lpstr>MQTT Light Switch</vt:lpstr>
      <vt:lpstr>Plotting Ambient Sensor Data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Jones</dc:creator>
  <cp:lastModifiedBy>Bruce David Jones</cp:lastModifiedBy>
  <cp:revision>47</cp:revision>
  <dcterms:created xsi:type="dcterms:W3CDTF">2016-10-31T18:22:40Z</dcterms:created>
  <dcterms:modified xsi:type="dcterms:W3CDTF">2018-04-17T18:22:59Z</dcterms:modified>
</cp:coreProperties>
</file>